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E7"/>
          </a:solidFill>
        </a:fill>
      </a:tcStyle>
    </a:wholeTbl>
    <a:band2H>
      <a:tcTxStyle/>
      <a:tcStyle>
        <a:tcBdr/>
        <a:fill>
          <a:solidFill>
            <a:srgbClr val="E6E9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CF"/>
          </a:solidFill>
        </a:fill>
      </a:tcStyle>
    </a:wholeTbl>
    <a:band2H>
      <a:tcTxStyle/>
      <a:tcStyle>
        <a:tcBdr/>
        <a:fill>
          <a:solidFill>
            <a:srgbClr val="FAEA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CF"/>
          </a:solidFill>
        </a:fill>
      </a:tcStyle>
    </a:wholeTbl>
    <a:band2H>
      <a:tcTxStyle/>
      <a:tcStyle>
        <a:tcBdr/>
        <a:fill>
          <a:solidFill>
            <a:srgbClr val="E6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firstCol>
    <a:la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787400" indent="-284480">
              <a:buClrTx/>
              <a:buFontTx/>
              <a:defRPr sz="2800"/>
            </a:lvl2pPr>
            <a:lvl3pPr marL="1244600" indent="-284480">
              <a:buClrTx/>
              <a:buFontTx/>
              <a:defRPr sz="2800"/>
            </a:lvl3pPr>
            <a:lvl4pPr marL="1701800" indent="-284480">
              <a:buClrTx/>
              <a:buFontTx/>
              <a:defRPr sz="2800"/>
            </a:lvl4pPr>
            <a:lvl5pPr marL="2159000" indent="-284479">
              <a:buClrTx/>
              <a:buFontTx/>
              <a:defRPr sz="2800"/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PresentationTitle</a:t>
            </a:r>
          </a:p>
        </p:txBody>
      </p:sp>
      <p:pic>
        <p:nvPicPr>
          <p:cNvPr id="1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04132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Picture Placeholder 2"/>
          <p:cNvSpPr>
            <a:spLocks noGrp="1"/>
          </p:cNvSpPr>
          <p:nvPr>
            <p:ph type="pic" idx="21"/>
          </p:nvPr>
        </p:nvSpPr>
        <p:spPr>
          <a:xfrm>
            <a:off x="5098565" y="1079500"/>
            <a:ext cx="7093435" cy="57785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14630" y="1066800"/>
            <a:ext cx="7077370" cy="2932598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114630" y="3998295"/>
            <a:ext cx="360252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01089" y="3998295"/>
            <a:ext cx="349091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Picture Placeholder 2"/>
          <p:cNvSpPr>
            <a:spLocks noGrp="1"/>
          </p:cNvSpPr>
          <p:nvPr>
            <p:ph type="pic" idx="21"/>
          </p:nvPr>
        </p:nvSpPr>
        <p:spPr>
          <a:xfrm>
            <a:off x="0" y="1066800"/>
            <a:ext cx="12192000" cy="5791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Rectangle 6"/>
          <p:cNvGrpSpPr/>
          <p:nvPr/>
        </p:nvGrpSpPr>
        <p:grpSpPr>
          <a:xfrm>
            <a:off x="268637" y="0"/>
            <a:ext cx="11696057" cy="6858000"/>
            <a:chOff x="0" y="0"/>
            <a:chExt cx="11696055" cy="6858000"/>
          </a:xfrm>
        </p:grpSpPr>
        <p:sp>
          <p:nvSpPr>
            <p:cNvPr id="152" name="Rectangle"/>
            <p:cNvSpPr/>
            <p:nvPr/>
          </p:nvSpPr>
          <p:spPr>
            <a:xfrm>
              <a:off x="-1" y="0"/>
              <a:ext cx="11696057" cy="685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‘-"/>
            <p:cNvSpPr txBox="1"/>
            <p:nvPr/>
          </p:nvSpPr>
          <p:spPr>
            <a:xfrm>
              <a:off x="45719" y="3210465"/>
              <a:ext cx="11604616" cy="43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6" indent="2743131" algn="ctr" defTabSz="914377">
                <a:defRPr sz="2400">
                  <a:solidFill>
                    <a:srgbClr val="FFFFFF"/>
                  </a:solidFill>
                </a:defRPr>
              </a:pPr>
              <a:r>
                <a:t>‘-</a:t>
              </a:r>
            </a:p>
          </p:txBody>
        </p:sp>
      </p:grpSp>
      <p:pic>
        <p:nvPicPr>
          <p:cNvPr id="15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88951" cy="685799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20287" y="6336310"/>
            <a:ext cx="360642" cy="343874"/>
          </a:xfrm>
          <a:prstGeom prst="rect">
            <a:avLst/>
          </a:prstGeom>
        </p:spPr>
        <p:txBody>
          <a:bodyPr lIns="60960" tIns="60960" rIns="60960" bIns="60960"/>
          <a:lstStyle>
            <a:lvl1pPr defTabSz="685800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1" y="184971"/>
            <a:ext cx="3038969" cy="65398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69468" y="2189263"/>
            <a:ext cx="6402833" cy="3790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pc="-50"/>
            </a:lvl1pPr>
            <a:lvl2pPr marL="0" indent="457189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pc="-50"/>
            </a:lvl2pPr>
            <a:lvl3pPr marL="0" indent="914377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pc="-50"/>
            </a:lvl3pPr>
            <a:lvl4pPr marL="0" indent="1371565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pc="-50"/>
            </a:lvl4pPr>
            <a:lvl5pPr marL="0" indent="1828754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pc="-50"/>
            </a:lvl5pPr>
          </a:lstStyle>
          <a:p>
            <a:r>
              <a:t>Em psum dolor sit amet, consectetur adipiscing elit. Mauris vehicula dui in neque dignissim, in aliquet nisl varius. Sed a erat ut magna vulputate feugiat. Quisque varius libero placerat erat lobortis congue. Integer a arcu vel ante bibendum scelerisque. Class aptent taciti sociosqu ad litora torquent.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66927" y="1316736"/>
            <a:ext cx="10515601" cy="868431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Click to edit 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87400" indent="-284480">
              <a:buClrTx/>
              <a:buFontTx/>
              <a:defRPr sz="2800">
                <a:solidFill>
                  <a:srgbClr val="FFFFFF"/>
                </a:solidFill>
              </a:defRPr>
            </a:lvl2pPr>
            <a:lvl3pPr marL="1244600" indent="-284480">
              <a:buClrTx/>
              <a:buFontTx/>
              <a:defRPr sz="2800">
                <a:solidFill>
                  <a:srgbClr val="FFFFFF"/>
                </a:solidFill>
              </a:defRPr>
            </a:lvl3pPr>
            <a:lvl4pPr marL="1701800" indent="-284480">
              <a:buClrTx/>
              <a:buFontTx/>
              <a:defRPr sz="2800">
                <a:solidFill>
                  <a:srgbClr val="FFFFFF"/>
                </a:solidFill>
              </a:defRPr>
            </a:lvl4pPr>
            <a:lvl5pPr marL="2159000" indent="-284479"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PresentationTitle</a:t>
            </a:r>
          </a:p>
        </p:txBody>
      </p:sp>
      <p:pic>
        <p:nvPicPr>
          <p:cNvPr id="2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" y="6041328"/>
            <a:ext cx="4800596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DIVIDER SLIDE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1145"/>
            <a:ext cx="4800600" cy="35603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DIVIDER SLIDE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500373" cy="39486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6927" y="2185416"/>
            <a:ext cx="5138930" cy="3931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185416"/>
            <a:ext cx="5138929" cy="394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</a:lstStyle>
          <a:p>
            <a:r>
              <a:t>EDIT MASTER TEXT STYLES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22815" y="6345640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10515601" cy="59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1pPr>
      <a:lvl2pPr marL="6858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2pPr>
      <a:lvl3pPr marL="11430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3pPr>
      <a:lvl4pPr marL="16002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4pPr>
      <a:lvl5pPr marL="2057400" marR="0" indent="-182879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5pPr>
      <a:lvl6pPr marL="2514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6pPr>
      <a:lvl7pPr marL="29718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7pPr>
      <a:lvl8pPr marL="34290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8pPr>
      <a:lvl9pPr marL="38862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media" Target="../media/media2.mp4"/><Relationship Id="rId21" Type="http://schemas.openxmlformats.org/officeDocument/2006/relationships/image" Target="../media/image31.png"/><Relationship Id="rId7" Type="http://schemas.microsoft.com/office/2007/relationships/media" Target="../media/media4.mp4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1.png"/><Relationship Id="rId5" Type="http://schemas.microsoft.com/office/2007/relationships/media" Target="../media/media3.mp4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6.mp4"/><Relationship Id="rId7" Type="http://schemas.openxmlformats.org/officeDocument/2006/relationships/image" Target="../media/image4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4.png"/><Relationship Id="rId4" Type="http://schemas.openxmlformats.org/officeDocument/2006/relationships/video" Target="../media/media6.mp4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2"/>
          <p:cNvSpPr txBox="1">
            <a:spLocks noGrp="1"/>
          </p:cNvSpPr>
          <p:nvPr>
            <p:ph type="title"/>
          </p:nvPr>
        </p:nvSpPr>
        <p:spPr>
          <a:xfrm>
            <a:off x="219977" y="376722"/>
            <a:ext cx="6638544" cy="2386585"/>
          </a:xfrm>
          <a:prstGeom prst="rect">
            <a:avLst/>
          </a:prstGeom>
        </p:spPr>
        <p:txBody>
          <a:bodyPr/>
          <a:lstStyle/>
          <a:p>
            <a:r>
              <a:t>Exploring Deep rl algorithms </a:t>
            </a:r>
          </a:p>
        </p:txBody>
      </p:sp>
      <p:sp>
        <p:nvSpPr>
          <p:cNvPr id="1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219977" y="2890291"/>
            <a:ext cx="6638544" cy="29059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841247">
              <a:lnSpc>
                <a:spcPct val="100000"/>
              </a:lnSpc>
              <a:spcBef>
                <a:spcPts val="900"/>
              </a:spcBef>
              <a:defRPr sz="3036" b="1"/>
            </a:pPr>
            <a:endParaRPr/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r>
              <a:t>Anamika Singh</a:t>
            </a:r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r>
              <a:t>Sannihith Kilaru</a:t>
            </a:r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endParaRPr/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r>
              <a:t>CSE 546 Reinforcement Learning </a:t>
            </a:r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r>
              <a:t>University at Buffalo</a:t>
            </a:r>
          </a:p>
          <a:p>
            <a:pPr defTabSz="841247">
              <a:lnSpc>
                <a:spcPct val="100000"/>
              </a:lnSpc>
              <a:spcBef>
                <a:spcPts val="900"/>
              </a:spcBef>
              <a:defRPr sz="1932" b="1"/>
            </a:pPr>
            <a:r>
              <a:t>December 4,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722815" y="6345640"/>
            <a:ext cx="33016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6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t>Summary</a:t>
            </a:r>
          </a:p>
        </p:txBody>
      </p:sp>
      <p:sp>
        <p:nvSpPr>
          <p:cNvPr id="262" name="Slide Text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107868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Tx/>
            </a:pPr>
            <a:r>
              <a:rPr lang="en-IN" dirty="0"/>
              <a:t>For </a:t>
            </a:r>
            <a:r>
              <a:rPr lang="en-IN" dirty="0" err="1"/>
              <a:t>CartPole</a:t>
            </a:r>
            <a:r>
              <a:rPr lang="en-IN" dirty="0"/>
              <a:t> the A2C gave the best results.</a:t>
            </a:r>
          </a:p>
          <a:p>
            <a:pPr marL="0" indent="0">
              <a:buSzTx/>
              <a:buNone/>
            </a:pPr>
            <a:endParaRPr lang="en-IN" dirty="0"/>
          </a:p>
          <a:p>
            <a:pPr>
              <a:buSzTx/>
            </a:pPr>
            <a:r>
              <a:rPr lang="en-IN" dirty="0"/>
              <a:t>For Boxing actor critic methods gave better results than value-based methods.</a:t>
            </a:r>
          </a:p>
          <a:p>
            <a:pPr marL="0" indent="0">
              <a:buSzTx/>
              <a:buNone/>
            </a:pPr>
            <a:endParaRPr lang="en-IN" dirty="0"/>
          </a:p>
          <a:p>
            <a:pPr>
              <a:buSzTx/>
            </a:pPr>
            <a:r>
              <a:rPr lang="en-IN" dirty="0"/>
              <a:t>For </a:t>
            </a:r>
            <a:r>
              <a:rPr lang="en-IN" dirty="0" err="1"/>
              <a:t>MountainCar</a:t>
            </a:r>
            <a:r>
              <a:rPr lang="en-IN" dirty="0"/>
              <a:t>  DQN performed better than DDQN.</a:t>
            </a:r>
          </a:p>
          <a:p>
            <a:pPr marL="0" indent="0">
              <a:buSzTx/>
              <a:buNone/>
            </a:pPr>
            <a:endParaRPr lang="en-IN" dirty="0"/>
          </a:p>
          <a:p>
            <a:pPr>
              <a:buSzTx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Reward shaping helped in convergence and reduction in training time for Cart Pole and Mountain Car environments.</a:t>
            </a:r>
            <a:endParaRPr lang="en-IN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734027" y="6345640"/>
            <a:ext cx="318949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6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rPr dirty="0"/>
              <a:t>Contribution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1F68AC4-7FB2-F088-9EEC-ACB0F692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07675"/>
              </p:ext>
            </p:extLst>
          </p:nvPr>
        </p:nvGraphicFramePr>
        <p:xfrm>
          <a:off x="566927" y="2467300"/>
          <a:ext cx="8323074" cy="1063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4358">
                  <a:extLst>
                    <a:ext uri="{9D8B030D-6E8A-4147-A177-3AD203B41FA5}">
                      <a16:colId xmlns:a16="http://schemas.microsoft.com/office/drawing/2014/main" val="2163429444"/>
                    </a:ext>
                  </a:extLst>
                </a:gridCol>
                <a:gridCol w="2774358">
                  <a:extLst>
                    <a:ext uri="{9D8B030D-6E8A-4147-A177-3AD203B41FA5}">
                      <a16:colId xmlns:a16="http://schemas.microsoft.com/office/drawing/2014/main" val="2754969356"/>
                    </a:ext>
                  </a:extLst>
                </a:gridCol>
                <a:gridCol w="2774358">
                  <a:extLst>
                    <a:ext uri="{9D8B030D-6E8A-4147-A177-3AD203B41FA5}">
                      <a16:colId xmlns:a16="http://schemas.microsoft.com/office/drawing/2014/main" val="1662560378"/>
                    </a:ext>
                  </a:extLst>
                </a:gridCol>
              </a:tblGrid>
              <a:tr h="3876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Final project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629810"/>
                  </a:ext>
                </a:extLst>
              </a:tr>
              <a:tr h="337846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sannihit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DQN, DDQN, A2C, 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41666"/>
                  </a:ext>
                </a:extLst>
              </a:tr>
              <a:tr h="33784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singh27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DQN, DDQN, A2C, PPO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8085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2" name="Slide Text"/>
          <p:cNvSpPr txBox="1">
            <a:spLocks noGrp="1"/>
          </p:cNvSpPr>
          <p:nvPr>
            <p:ph type="body" sz="half" idx="1"/>
          </p:nvPr>
        </p:nvSpPr>
        <p:spPr>
          <a:xfrm>
            <a:off x="-313829" y="2186585"/>
            <a:ext cx="7792848" cy="3968249"/>
          </a:xfrm>
          <a:prstGeom prst="rect">
            <a:avLst/>
          </a:prstGeom>
        </p:spPr>
        <p:txBody>
          <a:bodyPr/>
          <a:lstStyle/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Environment</a:t>
            </a:r>
          </a:p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Implementation</a:t>
            </a:r>
          </a:p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Reward Shaping</a:t>
            </a:r>
          </a:p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Results</a:t>
            </a:r>
          </a:p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Summary</a:t>
            </a:r>
          </a:p>
          <a:p>
            <a:pPr marL="1303421" lvl="3" indent="-160421" defTabSz="457200">
              <a:lnSpc>
                <a:spcPct val="200000"/>
              </a:lnSpc>
              <a:spcBef>
                <a:spcPts val="1200"/>
              </a:spcBef>
              <a:buClrTx/>
              <a:buSzPct val="60000"/>
              <a:buFontTx/>
              <a:buBlip>
                <a:blip r:embed="rId2"/>
              </a:buBlip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Contribution</a:t>
            </a:r>
          </a:p>
        </p:txBody>
      </p:sp>
      <p:sp>
        <p:nvSpPr>
          <p:cNvPr id="173" name="Title 1"/>
          <p:cNvSpPr txBox="1"/>
          <p:nvPr/>
        </p:nvSpPr>
        <p:spPr>
          <a:xfrm>
            <a:off x="566927" y="1316736"/>
            <a:ext cx="10515601" cy="53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t>Topics for Discussion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6" name="Slide Title"/>
          <p:cNvSpPr txBox="1">
            <a:spLocks noGrp="1"/>
          </p:cNvSpPr>
          <p:nvPr>
            <p:ph type="title"/>
          </p:nvPr>
        </p:nvSpPr>
        <p:spPr>
          <a:xfrm>
            <a:off x="566927" y="1219008"/>
            <a:ext cx="10515601" cy="59093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t>Environments</a:t>
            </a:r>
          </a:p>
        </p:txBody>
      </p:sp>
      <p:sp>
        <p:nvSpPr>
          <p:cNvPr id="177" name="Side Text - Column 1"/>
          <p:cNvSpPr txBox="1">
            <a:spLocks noGrp="1"/>
          </p:cNvSpPr>
          <p:nvPr>
            <p:ph type="body" sz="quarter" idx="1"/>
          </p:nvPr>
        </p:nvSpPr>
        <p:spPr>
          <a:xfrm>
            <a:off x="383389" y="2020717"/>
            <a:ext cx="3754803" cy="4114146"/>
          </a:xfrm>
          <a:prstGeom prst="rect">
            <a:avLst/>
          </a:prstGeom>
        </p:spPr>
        <p:txBody>
          <a:bodyPr/>
          <a:lstStyle>
            <a:lvl1pPr marL="180473" indent="-180473">
              <a:buClrTx/>
              <a:buSzPct val="60000"/>
              <a:buFontTx/>
              <a:buBlip>
                <a:blip r:embed="rId2"/>
              </a:buBlip>
            </a:lvl1pPr>
          </a:lstStyle>
          <a:p>
            <a:r>
              <a:t> Cartpole </a:t>
            </a:r>
          </a:p>
        </p:txBody>
      </p:sp>
      <p:sp>
        <p:nvSpPr>
          <p:cNvPr id="178" name="Side Text - Column 2"/>
          <p:cNvSpPr txBox="1"/>
          <p:nvPr/>
        </p:nvSpPr>
        <p:spPr>
          <a:xfrm>
            <a:off x="4461998" y="2019955"/>
            <a:ext cx="3754803" cy="4115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473" indent="-180473">
              <a:lnSpc>
                <a:spcPct val="130000"/>
              </a:lnSpc>
              <a:spcBef>
                <a:spcPts val="600"/>
              </a:spcBef>
              <a:buSzPct val="60000"/>
              <a:buBlip>
                <a:blip r:embed="rId2"/>
              </a:buBlip>
            </a:pPr>
            <a:r>
              <a:t> MountainCar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/>
          </a:p>
        </p:txBody>
      </p:sp>
      <p:sp>
        <p:nvSpPr>
          <p:cNvPr id="179" name="Side Text - Column 2"/>
          <p:cNvSpPr txBox="1"/>
          <p:nvPr/>
        </p:nvSpPr>
        <p:spPr>
          <a:xfrm>
            <a:off x="8320508" y="2019955"/>
            <a:ext cx="3754803" cy="4115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180473" indent="-180473">
              <a:lnSpc>
                <a:spcPct val="130000"/>
              </a:lnSpc>
              <a:spcBef>
                <a:spcPts val="600"/>
              </a:spcBef>
              <a:buSzPct val="60000"/>
              <a:buBlip>
                <a:blip r:embed="rId2"/>
              </a:buBlip>
            </a:lvl1pPr>
          </a:lstStyle>
          <a:p>
            <a:r>
              <a:t>  Boxing</a:t>
            </a:r>
          </a:p>
        </p:txBody>
      </p:sp>
      <p:pic>
        <p:nvPicPr>
          <p:cNvPr id="180" name="Screen Shot 2022-12-04 at 15.35.13.png" descr="Screen Shot 2022-12-04 at 15.35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08" y="2637429"/>
            <a:ext cx="2781204" cy="3642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cp.gif" descr="cp.gif"/>
          <p:cNvPicPr>
            <a:picLocks noChangeAspect="1"/>
          </p:cNvPicPr>
          <p:nvPr/>
        </p:nvPicPr>
        <p:blipFill>
          <a:blip r:embed="rId4"/>
          <a:srcRect l="12063"/>
          <a:stretch>
            <a:fillRect/>
          </a:stretch>
        </p:blipFill>
        <p:spPr>
          <a:xfrm>
            <a:off x="352517" y="3539268"/>
            <a:ext cx="3968384" cy="2098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mc.png" descr="m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998" y="3176782"/>
            <a:ext cx="3438481" cy="2279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5" name="Slide Title"/>
          <p:cNvSpPr txBox="1">
            <a:spLocks noGrp="1"/>
          </p:cNvSpPr>
          <p:nvPr>
            <p:ph type="title"/>
          </p:nvPr>
        </p:nvSpPr>
        <p:spPr>
          <a:xfrm>
            <a:off x="262128" y="1055116"/>
            <a:ext cx="6951472" cy="59093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t>Implementation</a:t>
            </a:r>
          </a:p>
        </p:txBody>
      </p:sp>
      <p:sp>
        <p:nvSpPr>
          <p:cNvPr id="186" name="DQN"/>
          <p:cNvSpPr txBox="1"/>
          <p:nvPr/>
        </p:nvSpPr>
        <p:spPr>
          <a:xfrm>
            <a:off x="2125905" y="1805869"/>
            <a:ext cx="6756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DQN </a:t>
            </a:r>
          </a:p>
        </p:txBody>
      </p:sp>
      <p:sp>
        <p:nvSpPr>
          <p:cNvPr id="187" name="Double DQN"/>
          <p:cNvSpPr txBox="1"/>
          <p:nvPr/>
        </p:nvSpPr>
        <p:spPr>
          <a:xfrm>
            <a:off x="9237905" y="1805869"/>
            <a:ext cx="14635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Double DQN </a:t>
            </a:r>
          </a:p>
        </p:txBody>
      </p:sp>
      <p:pic>
        <p:nvPicPr>
          <p:cNvPr id="188" name="Screen Shot 2022-12-06 at 17.48.59.png" descr="Screen Shot 2022-12-06 at 17.48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57" y="2162535"/>
            <a:ext cx="5586335" cy="462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22-12-06 at 17.50.23.png" descr="Screen Shot 2022-12-06 at 17.50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64" y="2288644"/>
            <a:ext cx="6129686" cy="436967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 flipV="1">
            <a:off x="5969000" y="901700"/>
            <a:ext cx="1" cy="5905418"/>
          </a:xfrm>
          <a:prstGeom prst="line">
            <a:avLst/>
          </a:prstGeom>
          <a:ln w="38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3" name="Slide Title"/>
          <p:cNvSpPr txBox="1">
            <a:spLocks noGrp="1"/>
          </p:cNvSpPr>
          <p:nvPr>
            <p:ph type="title"/>
          </p:nvPr>
        </p:nvSpPr>
        <p:spPr>
          <a:xfrm>
            <a:off x="262128" y="1055116"/>
            <a:ext cx="6951472" cy="59093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t>Implementation</a:t>
            </a:r>
          </a:p>
        </p:txBody>
      </p:sp>
      <p:sp>
        <p:nvSpPr>
          <p:cNvPr id="194" name="A2C"/>
          <p:cNvSpPr txBox="1"/>
          <p:nvPr/>
        </p:nvSpPr>
        <p:spPr>
          <a:xfrm>
            <a:off x="2125905" y="1805869"/>
            <a:ext cx="6123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A2C </a:t>
            </a:r>
          </a:p>
        </p:txBody>
      </p:sp>
      <p:sp>
        <p:nvSpPr>
          <p:cNvPr id="195" name="PPO"/>
          <p:cNvSpPr txBox="1"/>
          <p:nvPr/>
        </p:nvSpPr>
        <p:spPr>
          <a:xfrm>
            <a:off x="9237905" y="1805869"/>
            <a:ext cx="58690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PPO</a:t>
            </a:r>
          </a:p>
        </p:txBody>
      </p:sp>
      <p:sp>
        <p:nvSpPr>
          <p:cNvPr id="196" name="Line"/>
          <p:cNvSpPr/>
          <p:nvPr/>
        </p:nvSpPr>
        <p:spPr>
          <a:xfrm flipV="1">
            <a:off x="6096000" y="914400"/>
            <a:ext cx="1" cy="5905418"/>
          </a:xfrm>
          <a:prstGeom prst="line">
            <a:avLst/>
          </a:prstGeom>
          <a:ln w="38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7" name="Screen Shot 2022-12-06 at 17.52.16.png" descr="Screen Shot 2022-12-06 at 17.52.1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4251" y="2316352"/>
            <a:ext cx="6035751" cy="392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12-06 at 17.53.46.png" descr="Screen Shot 2022-12-06 at 17.53.4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00" y="2250726"/>
            <a:ext cx="6000597" cy="3729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1" name="Slide Title"/>
          <p:cNvSpPr txBox="1">
            <a:spLocks noGrp="1"/>
          </p:cNvSpPr>
          <p:nvPr>
            <p:ph type="title"/>
          </p:nvPr>
        </p:nvSpPr>
        <p:spPr>
          <a:xfrm>
            <a:off x="198627" y="1135778"/>
            <a:ext cx="10515601" cy="59093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r>
              <a:t>Reward Shaping</a:t>
            </a:r>
          </a:p>
        </p:txBody>
      </p:sp>
      <p:sp>
        <p:nvSpPr>
          <p:cNvPr id="202" name="Compare Section"/>
          <p:cNvSpPr txBox="1">
            <a:spLocks noGrp="1"/>
          </p:cNvSpPr>
          <p:nvPr>
            <p:ph type="body" sz="quarter" idx="1"/>
          </p:nvPr>
        </p:nvSpPr>
        <p:spPr>
          <a:xfrm>
            <a:off x="566927" y="2185416"/>
            <a:ext cx="5138930" cy="393193"/>
          </a:xfrm>
          <a:prstGeom prst="rect">
            <a:avLst/>
          </a:prstGeom>
        </p:spPr>
        <p:txBody>
          <a:bodyPr/>
          <a:lstStyle/>
          <a:p>
            <a:r>
              <a:t>Cartpole</a:t>
            </a:r>
          </a:p>
        </p:txBody>
      </p:sp>
      <p:sp>
        <p:nvSpPr>
          <p:cNvPr id="203" name="Contrast Secti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MountainCar</a:t>
            </a:r>
          </a:p>
        </p:txBody>
      </p:sp>
      <p:sp>
        <p:nvSpPr>
          <p:cNvPr id="204" name="Contrast Section - Text"/>
          <p:cNvSpPr txBox="1"/>
          <p:nvPr/>
        </p:nvSpPr>
        <p:spPr>
          <a:xfrm>
            <a:off x="5992842" y="2693653"/>
            <a:ext cx="5971067" cy="353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/>
          </a:p>
          <a:p>
            <a:pPr defTabSz="457200">
              <a:lnSpc>
                <a:spcPts val="3000"/>
              </a:lnSpc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reward = 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*((math.sin(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*next_state[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]) * 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0.0025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 + 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 * next_state[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 * next_state[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])-(math.sin(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*state[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]) * 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0.0025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 + 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 * 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 * state[</a:t>
            </a:r>
            <a:r>
              <a:rPr>
                <a:solidFill>
                  <a:srgbClr val="09885A"/>
                </a:solidFill>
                <a:uFill>
                  <a:solidFill>
                    <a:srgbClr val="09885A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]))</a:t>
            </a:r>
          </a:p>
        </p:txBody>
      </p:sp>
      <p:pic>
        <p:nvPicPr>
          <p:cNvPr id="205" name="Screen Shot 2022-12-06 at 18.12.31.png" descr="Screen Shot 2022-12-06 at 18.12.3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" y="3813487"/>
            <a:ext cx="5466730" cy="53581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Line"/>
          <p:cNvSpPr/>
          <p:nvPr/>
        </p:nvSpPr>
        <p:spPr>
          <a:xfrm flipV="1">
            <a:off x="5842000" y="914400"/>
            <a:ext cx="1" cy="5905418"/>
          </a:xfrm>
          <a:prstGeom prst="line">
            <a:avLst/>
          </a:prstGeom>
          <a:ln w="38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9" name="Slide Title"/>
          <p:cNvSpPr txBox="1">
            <a:spLocks noGrp="1"/>
          </p:cNvSpPr>
          <p:nvPr>
            <p:ph type="title"/>
          </p:nvPr>
        </p:nvSpPr>
        <p:spPr>
          <a:xfrm>
            <a:off x="40998" y="992467"/>
            <a:ext cx="2639468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Cartpole</a:t>
            </a:r>
          </a:p>
        </p:txBody>
      </p:sp>
      <p:sp>
        <p:nvSpPr>
          <p:cNvPr id="210" name="DQN"/>
          <p:cNvSpPr txBox="1"/>
          <p:nvPr/>
        </p:nvSpPr>
        <p:spPr>
          <a:xfrm>
            <a:off x="99441" y="1295983"/>
            <a:ext cx="61212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DQN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2755899" y="992467"/>
            <a:ext cx="1" cy="597508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Line"/>
          <p:cNvSpPr/>
          <p:nvPr/>
        </p:nvSpPr>
        <p:spPr>
          <a:xfrm flipV="1">
            <a:off x="5773697" y="994655"/>
            <a:ext cx="1" cy="597508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Double DQN"/>
          <p:cNvSpPr txBox="1"/>
          <p:nvPr/>
        </p:nvSpPr>
        <p:spPr>
          <a:xfrm>
            <a:off x="2831334" y="1252780"/>
            <a:ext cx="96808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Double DQN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8914546" y="994655"/>
            <a:ext cx="1" cy="597508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5" name="PPO"/>
          <p:cNvSpPr txBox="1"/>
          <p:nvPr/>
        </p:nvSpPr>
        <p:spPr>
          <a:xfrm>
            <a:off x="9142066" y="1252780"/>
            <a:ext cx="42598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PPO</a:t>
            </a:r>
          </a:p>
        </p:txBody>
      </p:sp>
      <p:sp>
        <p:nvSpPr>
          <p:cNvPr id="216" name="A2C"/>
          <p:cNvSpPr txBox="1"/>
          <p:nvPr/>
        </p:nvSpPr>
        <p:spPr>
          <a:xfrm>
            <a:off x="5927336" y="1252780"/>
            <a:ext cx="40060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A2C</a:t>
            </a:r>
          </a:p>
        </p:txBody>
      </p:sp>
      <p:pic>
        <p:nvPicPr>
          <p:cNvPr id="217" name="Screen Shot 2022-12-01 at 21.41.47.png" descr="Screen Shot 2022-12-01 at 21.41.47.png"/>
          <p:cNvPicPr>
            <a:picLocks noChangeAspect="1"/>
          </p:cNvPicPr>
          <p:nvPr/>
        </p:nvPicPr>
        <p:blipFill>
          <a:blip r:embed="rId10"/>
          <a:srcRect r="3451"/>
          <a:stretch>
            <a:fillRect/>
          </a:stretch>
        </p:blipFill>
        <p:spPr>
          <a:xfrm>
            <a:off x="-76032" y="1490565"/>
            <a:ext cx="2635157" cy="1921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22-12-01 at 21.42.12.png" descr="Screen Shot 2022-12-01 at 21.42.1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26" y="3453427"/>
            <a:ext cx="2522813" cy="1771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2-12-01 at 22.27.56.png" descr="Screen Shot 2022-12-01 at 22.27.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497" y="1490565"/>
            <a:ext cx="2736573" cy="1921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22-12-01 at 22.28.05.png" descr="Screen Shot 2022-12-01 at 22.28.0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5695" y="3494371"/>
            <a:ext cx="2406177" cy="168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22-12-01 at 22.31.45.png" descr="Screen Shot 2022-12-01 at 22.31.45.png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342651" y="1325363"/>
            <a:ext cx="2033834" cy="2251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22-12-01 at 22.32.36.png" descr="Screen Shot 2022-12-01 at 22.32.3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8566" y="3593978"/>
            <a:ext cx="2393144" cy="1730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22-12-01 at 22.42.27.png" descr="Screen Shot 2022-12-01 at 22.42.2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31231" y="1470776"/>
            <a:ext cx="2736572" cy="196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22-12-01 at 22.43.33.png" descr="Screen Shot 2022-12-01 at 22.43.33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7383" y="3473640"/>
            <a:ext cx="2471395" cy="173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A2C_cartpole_3.mp4" descr="A2C_cartpole_3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156479" y="5341729"/>
            <a:ext cx="2406178" cy="1532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DQN_cartpole.mp4" descr="DDQN_cartpole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12407" y="5341729"/>
            <a:ext cx="2299465" cy="1532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PO_CartPole.mp4" descr="PPO_CartPole.mp4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452608" y="5246003"/>
            <a:ext cx="2431788" cy="162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DQN_CartPole.mp4" descr="DQN_CartPole.mp4"/>
          <p:cNvPicPr>
            <a:picLocks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51878" y="5211943"/>
            <a:ext cx="2533967" cy="1689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00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00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000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25"/>
                </p:tgtEl>
              </p:cMediaNode>
            </p:video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2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43" name="Slide Title"/>
          <p:cNvSpPr txBox="1">
            <a:spLocks noGrp="1"/>
          </p:cNvSpPr>
          <p:nvPr>
            <p:ph type="title"/>
          </p:nvPr>
        </p:nvSpPr>
        <p:spPr>
          <a:xfrm>
            <a:off x="40998" y="992467"/>
            <a:ext cx="2639468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Boxing</a:t>
            </a:r>
          </a:p>
        </p:txBody>
      </p:sp>
      <p:sp>
        <p:nvSpPr>
          <p:cNvPr id="244" name="DQN"/>
          <p:cNvSpPr txBox="1"/>
          <p:nvPr/>
        </p:nvSpPr>
        <p:spPr>
          <a:xfrm>
            <a:off x="99441" y="1295983"/>
            <a:ext cx="61212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DQN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2755899" y="992467"/>
            <a:ext cx="1" cy="597508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Line"/>
          <p:cNvSpPr/>
          <p:nvPr/>
        </p:nvSpPr>
        <p:spPr>
          <a:xfrm flipV="1">
            <a:off x="5773697" y="994655"/>
            <a:ext cx="1" cy="597508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Double DQN"/>
          <p:cNvSpPr txBox="1"/>
          <p:nvPr/>
        </p:nvSpPr>
        <p:spPr>
          <a:xfrm>
            <a:off x="2831334" y="1252780"/>
            <a:ext cx="96808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Double DQN</a:t>
            </a:r>
          </a:p>
        </p:txBody>
      </p:sp>
      <p:sp>
        <p:nvSpPr>
          <p:cNvPr id="248" name="Line"/>
          <p:cNvSpPr/>
          <p:nvPr/>
        </p:nvSpPr>
        <p:spPr>
          <a:xfrm flipV="1">
            <a:off x="8914546" y="994655"/>
            <a:ext cx="1" cy="597508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9" name="PPO"/>
          <p:cNvSpPr txBox="1"/>
          <p:nvPr/>
        </p:nvSpPr>
        <p:spPr>
          <a:xfrm>
            <a:off x="9142066" y="1252780"/>
            <a:ext cx="42598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PPO</a:t>
            </a:r>
          </a:p>
        </p:txBody>
      </p:sp>
      <p:sp>
        <p:nvSpPr>
          <p:cNvPr id="250" name="A2C"/>
          <p:cNvSpPr txBox="1"/>
          <p:nvPr/>
        </p:nvSpPr>
        <p:spPr>
          <a:xfrm>
            <a:off x="5927336" y="1252780"/>
            <a:ext cx="40060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A2C</a:t>
            </a:r>
          </a:p>
        </p:txBody>
      </p:sp>
      <p:pic>
        <p:nvPicPr>
          <p:cNvPr id="251" name="Screen Shot 2022-12-04 at 21.24.28.png" descr="Screen Shot 2022-12-04 at 21.2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46" y="1683186"/>
            <a:ext cx="2775369" cy="192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22-12-04 at 21.24.43.png" descr="Screen Shot 2022-12-04 at 21.24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" y="4281097"/>
            <a:ext cx="2750145" cy="190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 Shot 2022-12-04 at 21.27.24.png" descr="Screen Shot 2022-12-04 at 21.27.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362" y="1681003"/>
            <a:ext cx="2781581" cy="193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 Shot 2022-12-04 at 21.27.40.png" descr="Screen Shot 2022-12-04 at 21.27.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26" y="4272365"/>
            <a:ext cx="2747153" cy="192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 Shot 2022-12-01 at 23.24.12.png" descr="Screen Shot 2022-12-01 at 23.24.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154" y="1660591"/>
            <a:ext cx="2909933" cy="197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 Shot 2022-12-01 at 23.24.27.png" descr="Screen Shot 2022-12-01 at 23.24.2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988" y="4303917"/>
            <a:ext cx="2749969" cy="186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22-12-01 at 23.26.47.png" descr="Screen Shot 2022-12-01 at 23.26.4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066" y="1683186"/>
            <a:ext cx="2771587" cy="192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22-12-01 at 23.28.55.png" descr="Screen Shot 2022-12-01 at 23.28.5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2066" y="4303917"/>
            <a:ext cx="2680856" cy="1863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ot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1" name="Slide Title"/>
          <p:cNvSpPr txBox="1">
            <a:spLocks noGrp="1"/>
          </p:cNvSpPr>
          <p:nvPr>
            <p:ph type="title"/>
          </p:nvPr>
        </p:nvSpPr>
        <p:spPr>
          <a:xfrm>
            <a:off x="40998" y="992467"/>
            <a:ext cx="2639468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MountainCar</a:t>
            </a:r>
          </a:p>
        </p:txBody>
      </p:sp>
      <p:sp>
        <p:nvSpPr>
          <p:cNvPr id="232" name="DQN"/>
          <p:cNvSpPr txBox="1"/>
          <p:nvPr/>
        </p:nvSpPr>
        <p:spPr>
          <a:xfrm>
            <a:off x="99441" y="1295983"/>
            <a:ext cx="61212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DQN</a:t>
            </a:r>
          </a:p>
        </p:txBody>
      </p:sp>
      <p:sp>
        <p:nvSpPr>
          <p:cNvPr id="233" name="Line"/>
          <p:cNvSpPr/>
          <p:nvPr/>
        </p:nvSpPr>
        <p:spPr>
          <a:xfrm flipV="1">
            <a:off x="6258213" y="937529"/>
            <a:ext cx="1" cy="597508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Double DQN"/>
          <p:cNvSpPr txBox="1"/>
          <p:nvPr/>
        </p:nvSpPr>
        <p:spPr>
          <a:xfrm>
            <a:off x="6910499" y="1295983"/>
            <a:ext cx="968088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Double DQN</a:t>
            </a:r>
          </a:p>
        </p:txBody>
      </p:sp>
      <p:pic>
        <p:nvPicPr>
          <p:cNvPr id="235" name="Screen Shot 2022-12-01 at 22.53.42.png" descr="Screen Shot 2022-12-01 at 22.53.4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582" y="1580554"/>
            <a:ext cx="3274595" cy="2293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22-12-01 at 22.54.19.png" descr="Screen Shot 2022-12-01 at 22.54.1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699" y="1672339"/>
            <a:ext cx="3044468" cy="21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22-12-01 at 22.55.59.png" descr="Screen Shot 2022-12-01 at 22.55.5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960" y="1598688"/>
            <a:ext cx="3182660" cy="2256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22-12-01 at 22.56.33.png" descr="Screen Shot 2022-12-01 at 22.56.3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0271" y="1779058"/>
            <a:ext cx="2755976" cy="189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QN_mountainCar.mp4" descr="DQN_mountainCar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55941" y="3893932"/>
            <a:ext cx="4216391" cy="281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rl-video-episode-8_ddqn_mountaincar">
            <a:hlinkClick r:id="" action="ppaction://media"/>
            <a:extLst>
              <a:ext uri="{FF2B5EF4-FFF2-40B4-BE49-F238E27FC236}">
                <a16:creationId xmlns:a16="http://schemas.microsoft.com/office/drawing/2014/main" id="{F3855E0D-6DB9-724C-5826-B1BF6220D6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44095" y="4035853"/>
            <a:ext cx="4106303" cy="24901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666666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206</Words>
  <Application>Microsoft Office PowerPoint</Application>
  <PresentationFormat>Widescreen</PresentationFormat>
  <Paragraphs>73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Times Roman</vt:lpstr>
      <vt:lpstr>Office Theme</vt:lpstr>
      <vt:lpstr>Exploring Deep rl algorithms </vt:lpstr>
      <vt:lpstr>PowerPoint Presentation</vt:lpstr>
      <vt:lpstr>Environments</vt:lpstr>
      <vt:lpstr>Implementation</vt:lpstr>
      <vt:lpstr>Implementation</vt:lpstr>
      <vt:lpstr>Reward Shaping</vt:lpstr>
      <vt:lpstr>Cartpole</vt:lpstr>
      <vt:lpstr>Boxing</vt:lpstr>
      <vt:lpstr>MountainCar</vt:lpstr>
      <vt:lpstr>Summary</vt:lpstr>
      <vt:lpstr>Contribution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Deep rl algorithms </dc:title>
  <cp:lastModifiedBy>Sannihith Kilaru</cp:lastModifiedBy>
  <cp:revision>3</cp:revision>
  <dcterms:modified xsi:type="dcterms:W3CDTF">2022-12-08T02:09:32Z</dcterms:modified>
</cp:coreProperties>
</file>